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Default Extension="xlsm" ContentType="application/vnd.ms-excel.sheet.macroEnabled.12"/>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62" r:id="rId3"/>
    <p:sldId id="257" r:id="rId4"/>
    <p:sldId id="263" r:id="rId5"/>
    <p:sldId id="264" r:id="rId6"/>
    <p:sldId id="265" r:id="rId7"/>
    <p:sldId id="266" r:id="rId8"/>
    <p:sldId id="267" r:id="rId9"/>
    <p:sldId id="277" r:id="rId10"/>
    <p:sldId id="279" r:id="rId11"/>
    <p:sldId id="280" r:id="rId12"/>
    <p:sldId id="281" r:id="rId13"/>
    <p:sldId id="282" r:id="rId14"/>
    <p:sldId id="283" r:id="rId15"/>
    <p:sldId id="284" r:id="rId16"/>
    <p:sldId id="285" r:id="rId17"/>
    <p:sldId id="286" r:id="rId18"/>
    <p:sldId id="273" r:id="rId19"/>
    <p:sldId id="276" r:id="rId20"/>
    <p:sldId id="274" r:id="rId21"/>
    <p:sldId id="278"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12" autoAdjust="0"/>
    <p:restoredTop sz="94660"/>
  </p:normalViewPr>
  <p:slideViewPr>
    <p:cSldViewPr>
      <p:cViewPr varScale="1">
        <p:scale>
          <a:sx n="68" d="100"/>
          <a:sy n="68" d="100"/>
        </p:scale>
        <p:origin x="-1392"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301BF3FC-6E86-40C7-A9A4-255F0E50A2D3}" type="datetimeFigureOut">
              <a:rPr lang="en-US" smtClean="0"/>
              <a:pPr/>
              <a:t>10/9/2023</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D154ADC8-7AD3-4BFF-8659-59E8A057597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01BF3FC-6E86-40C7-A9A4-255F0E50A2D3}"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54ADC8-7AD3-4BFF-8659-59E8A057597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01BF3FC-6E86-40C7-A9A4-255F0E50A2D3}"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54ADC8-7AD3-4BFF-8659-59E8A057597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01BF3FC-6E86-40C7-A9A4-255F0E50A2D3}"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54ADC8-7AD3-4BFF-8659-59E8A057597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301BF3FC-6E86-40C7-A9A4-255F0E50A2D3}" type="datetimeFigureOut">
              <a:rPr lang="en-US" smtClean="0"/>
              <a:pPr/>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54ADC8-7AD3-4BFF-8659-59E8A057597C}"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01BF3FC-6E86-40C7-A9A4-255F0E50A2D3}"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54ADC8-7AD3-4BFF-8659-59E8A057597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01BF3FC-6E86-40C7-A9A4-255F0E50A2D3}" type="datetimeFigureOut">
              <a:rPr lang="en-US" smtClean="0"/>
              <a:pPr/>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54ADC8-7AD3-4BFF-8659-59E8A057597C}"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301BF3FC-6E86-40C7-A9A4-255F0E50A2D3}" type="datetimeFigureOut">
              <a:rPr lang="en-US" smtClean="0"/>
              <a:pPr/>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54ADC8-7AD3-4BFF-8659-59E8A057597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1BF3FC-6E86-40C7-A9A4-255F0E50A2D3}" type="datetimeFigureOut">
              <a:rPr lang="en-US" smtClean="0"/>
              <a:pPr/>
              <a:t>10/9/2023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54ADC8-7AD3-4BFF-8659-59E8A057597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301BF3FC-6E86-40C7-A9A4-255F0E50A2D3}"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54ADC8-7AD3-4BFF-8659-59E8A057597C}"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301BF3FC-6E86-40C7-A9A4-255F0E50A2D3}" type="datetimeFigureOut">
              <a:rPr lang="en-US" smtClean="0"/>
              <a:pPr/>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D154ADC8-7AD3-4BFF-8659-59E8A057597C}"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301BF3FC-6E86-40C7-A9A4-255F0E50A2D3}" type="datetimeFigureOut">
              <a:rPr lang="en-US" smtClean="0"/>
              <a:pPr/>
              <a:t>10/9/2023</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D154ADC8-7AD3-4BFF-8659-59E8A057597C}"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public.tableau.com/app/profile/metha.prabha.r/viz/IndiasagriculturalcropproductionStory-2/indianagridashboard2?publish=yes" TargetMode="External"/><Relationship Id="rId2" Type="http://schemas.openxmlformats.org/officeDocument/2006/relationships/hyperlink" Target="https://public.tableau.com/app/profile/metha.prabha.r/viz/IndiasagriculturalcropproductionStory-2/indianagridashboard1?publish=yes" TargetMode="External"/><Relationship Id="rId1" Type="http://schemas.openxmlformats.org/officeDocument/2006/relationships/slideLayout" Target="../slideLayouts/slideLayout6.xml"/><Relationship Id="rId6" Type="http://schemas.openxmlformats.org/officeDocument/2006/relationships/hyperlink" Target="https://public.tableau.com/app/profile/metha.prabha.r/viz/Indiasagriculturalcropproductionstory2_16965899073940/indianagristory2?publish=yes" TargetMode="External"/><Relationship Id="rId5" Type="http://schemas.openxmlformats.org/officeDocument/2006/relationships/hyperlink" Target="https://public.tableau.com/app/profile/metha.prabha.r/viz/Indiasagriculturalcropproductionstory1_16965897905000/indianagristory1?publish=yes" TargetMode="External"/><Relationship Id="rId4" Type="http://schemas.openxmlformats.org/officeDocument/2006/relationships/hyperlink" Target="https://public.tableau.com/app/profile/metha.prabha.r/viz/Indiasagriculturalcropproductiondashboard3_16965896621690/indianagridashboard3?publish=yes"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Office_Excel_Macro-Enabled_Worksheet1.xlsm"/><Relationship Id="rId2" Type="http://schemas.openxmlformats.org/officeDocument/2006/relationships/slideLayout" Target="../slideLayouts/slideLayout6.xml"/><Relationship Id="rId1" Type="http://schemas.openxmlformats.org/officeDocument/2006/relationships/vmlDrawing" Target="../drawings/vmlDrawing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980728"/>
            <a:ext cx="8229600" cy="642942"/>
          </a:xfrm>
        </p:spPr>
        <p:txBody>
          <a:bodyPr>
            <a:normAutofit fontScale="90000"/>
          </a:bodyPr>
          <a:lstStyle/>
          <a:p>
            <a:pPr algn="ctr"/>
            <a: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t/>
            </a:r>
            <a:b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br>
            <a: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t> </a:t>
            </a:r>
            <a:b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br>
            <a: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t/>
            </a:r>
            <a:b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br>
            <a: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t/>
            </a:r>
            <a:b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br>
            <a: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t/>
            </a:r>
            <a:b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br>
            <a: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t/>
            </a:r>
            <a:b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br>
            <a: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t/>
            </a:r>
            <a:b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br>
            <a: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t/>
            </a:r>
            <a:br>
              <a:rPr lang="en-IN" b="1" dirty="0" smtClean="0">
                <a:ln w="12700">
                  <a:solidFill>
                    <a:schemeClr val="tx2">
                      <a:satMod val="155000"/>
                    </a:schemeClr>
                  </a:solidFill>
                  <a:prstDash val="solid"/>
                </a:ln>
                <a:solidFill>
                  <a:schemeClr val="accent5">
                    <a:lumMod val="50000"/>
                  </a:schemeClr>
                </a:solidFill>
                <a:effectLst>
                  <a:outerShdw blurRad="41275" dist="20320" dir="1800000" algn="tl" rotWithShape="0">
                    <a:srgbClr val="000000">
                      <a:alpha val="40000"/>
                    </a:srgbClr>
                  </a:outerShdw>
                </a:effectLst>
              </a:rPr>
            </a:br>
            <a:r>
              <a:rPr lang="en-IN" sz="3100" b="1" dirty="0" smtClean="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Algerian" pitchFamily="82" charset="0"/>
              </a:rPr>
              <a:t>ARULMIGU PALANIANDAVAR  COLLEGE OF  </a:t>
            </a:r>
            <a:br>
              <a:rPr lang="en-IN" sz="3100" b="1" dirty="0" smtClean="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Algerian" pitchFamily="82" charset="0"/>
              </a:rPr>
            </a:br>
            <a:r>
              <a:rPr lang="en-IN" sz="3100" b="1" dirty="0" smtClean="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Algerian" pitchFamily="82" charset="0"/>
              </a:rPr>
              <a:t>ARTS AND CULTURE</a:t>
            </a:r>
            <a:endParaRPr lang="en-US" sz="3100" b="1" dirty="0">
              <a:ln w="12700">
                <a:solidFill>
                  <a:schemeClr val="tx2">
                    <a:satMod val="155000"/>
                  </a:schemeClr>
                </a:solidFill>
                <a:prstDash val="solid"/>
              </a:ln>
              <a:solidFill>
                <a:srgbClr val="00B0F0"/>
              </a:solidFill>
              <a:effectLst>
                <a:outerShdw blurRad="41275" dist="20320" dir="1800000" algn="tl" rotWithShape="0">
                  <a:srgbClr val="000000">
                    <a:alpha val="40000"/>
                  </a:srgbClr>
                </a:outerShdw>
              </a:effectLst>
              <a:latin typeface="Algerian" pitchFamily="82" charset="0"/>
            </a:endParaRPr>
          </a:p>
        </p:txBody>
      </p:sp>
      <p:sp>
        <p:nvSpPr>
          <p:cNvPr id="2050" name="AutoShape 2" descr="blob:https://web.whatsapp.com/cce33a6a-efe4-4d60-97bf-783db33ef87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2" name="AutoShape 4" descr="blob:https://web.whatsapp.com/cce33a6a-efe4-4d60-97bf-783db33ef87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054" name="AutoShape 6" descr="blob:https://web.whatsapp.com/cce33a6a-efe4-4d60-97bf-783db33ef87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055" name="Picture 7"/>
          <p:cNvPicPr>
            <a:picLocks noChangeAspect="1" noChangeArrowheads="1"/>
          </p:cNvPicPr>
          <p:nvPr/>
        </p:nvPicPr>
        <p:blipFill>
          <a:blip r:embed="rId2" cstate="print"/>
          <a:srcRect/>
          <a:stretch>
            <a:fillRect/>
          </a:stretch>
        </p:blipFill>
        <p:spPr bwMode="auto">
          <a:xfrm>
            <a:off x="3714744" y="1700808"/>
            <a:ext cx="1571636" cy="1512168"/>
          </a:xfrm>
          <a:prstGeom prst="rect">
            <a:avLst/>
          </a:prstGeom>
          <a:noFill/>
          <a:ln w="9525">
            <a:noFill/>
            <a:miter lim="800000"/>
            <a:headEnd/>
            <a:tailEnd/>
          </a:ln>
          <a:effectLst/>
        </p:spPr>
      </p:pic>
      <p:sp>
        <p:nvSpPr>
          <p:cNvPr id="7" name="Rectangle 6"/>
          <p:cNvSpPr/>
          <p:nvPr/>
        </p:nvSpPr>
        <p:spPr>
          <a:xfrm>
            <a:off x="928662" y="3140968"/>
            <a:ext cx="7215238" cy="42862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2000" dirty="0" smtClean="0">
                <a:latin typeface="Elephant" pitchFamily="18" charset="0"/>
              </a:rPr>
              <a:t>DEPARTMENT OF MATHEMATICS</a:t>
            </a:r>
            <a:endParaRPr lang="en-US" sz="2000" dirty="0">
              <a:latin typeface="Elephant" pitchFamily="18" charset="0"/>
            </a:endParaRPr>
          </a:p>
        </p:txBody>
      </p:sp>
      <p:sp>
        <p:nvSpPr>
          <p:cNvPr id="8" name="Rectangle 7"/>
          <p:cNvSpPr/>
          <p:nvPr/>
        </p:nvSpPr>
        <p:spPr>
          <a:xfrm>
            <a:off x="0" y="3500438"/>
            <a:ext cx="9144000" cy="57150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latin typeface="Elephant" pitchFamily="18" charset="0"/>
              </a:rPr>
              <a:t>Course name:  Data literacy with tableau</a:t>
            </a:r>
            <a:endParaRPr lang="en-US" dirty="0">
              <a:latin typeface="Elephant" pitchFamily="18" charset="0"/>
            </a:endParaRPr>
          </a:p>
        </p:txBody>
      </p:sp>
      <p:sp>
        <p:nvSpPr>
          <p:cNvPr id="9" name="Rectangle 8"/>
          <p:cNvSpPr/>
          <p:nvPr/>
        </p:nvSpPr>
        <p:spPr>
          <a:xfrm>
            <a:off x="0" y="4000504"/>
            <a:ext cx="9144000" cy="42862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latin typeface="Elephant" pitchFamily="18" charset="0"/>
              </a:rPr>
              <a:t>Project name: Indian’s crop production analysis (1997-2021)  </a:t>
            </a:r>
            <a:endParaRPr lang="en-US" dirty="0">
              <a:latin typeface="Elephant" pitchFamily="18" charset="0"/>
            </a:endParaRPr>
          </a:p>
        </p:txBody>
      </p:sp>
      <p:sp>
        <p:nvSpPr>
          <p:cNvPr id="10" name="Rectangle 9"/>
          <p:cNvSpPr/>
          <p:nvPr/>
        </p:nvSpPr>
        <p:spPr>
          <a:xfrm>
            <a:off x="428596" y="4500570"/>
            <a:ext cx="1928826" cy="42862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latin typeface="Elephant" pitchFamily="18" charset="0"/>
              </a:rPr>
              <a:t>Submitted by:</a:t>
            </a:r>
            <a:endParaRPr lang="en-US" dirty="0">
              <a:latin typeface="Elephant" pitchFamily="18" charset="0"/>
            </a:endParaRPr>
          </a:p>
        </p:txBody>
      </p:sp>
      <p:sp>
        <p:nvSpPr>
          <p:cNvPr id="11" name="Rectangle 10"/>
          <p:cNvSpPr/>
          <p:nvPr/>
        </p:nvSpPr>
        <p:spPr>
          <a:xfrm>
            <a:off x="2010524" y="4857760"/>
            <a:ext cx="3857620" cy="178595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r>
              <a:rPr lang="en-IN" sz="2400" b="1" dirty="0" smtClean="0">
                <a:solidFill>
                  <a:schemeClr val="accent2">
                    <a:lumMod val="50000"/>
                  </a:schemeClr>
                </a:solidFill>
                <a:latin typeface="Monotype Corsiva" pitchFamily="66" charset="0"/>
              </a:rPr>
              <a:t>R. METHA PRABHA</a:t>
            </a:r>
          </a:p>
          <a:p>
            <a:pPr marL="342900" indent="-342900"/>
            <a:r>
              <a:rPr lang="en-IN" sz="2400" b="1" dirty="0" smtClean="0">
                <a:solidFill>
                  <a:schemeClr val="accent2">
                    <a:lumMod val="50000"/>
                  </a:schemeClr>
                </a:solidFill>
                <a:latin typeface="Monotype Corsiva" pitchFamily="66" charset="0"/>
              </a:rPr>
              <a:t> A .MALAVIKA</a:t>
            </a:r>
          </a:p>
          <a:p>
            <a:pPr marL="342900" indent="-342900"/>
            <a:r>
              <a:rPr lang="en-IN" sz="2400" b="1" dirty="0" smtClean="0">
                <a:solidFill>
                  <a:schemeClr val="accent2">
                    <a:lumMod val="50000"/>
                  </a:schemeClr>
                </a:solidFill>
                <a:latin typeface="Monotype Corsiva" pitchFamily="66" charset="0"/>
              </a:rPr>
              <a:t> K.VINOTHA</a:t>
            </a:r>
          </a:p>
          <a:p>
            <a:pPr marL="342900" indent="-342900"/>
            <a:r>
              <a:rPr lang="en-IN" sz="2400" b="1" dirty="0" smtClean="0">
                <a:solidFill>
                  <a:schemeClr val="accent2">
                    <a:lumMod val="50000"/>
                  </a:schemeClr>
                </a:solidFill>
                <a:latin typeface="Monotype Corsiva" pitchFamily="66" charset="0"/>
              </a:rPr>
              <a:t>K. ASIK MOGAIDEEN</a:t>
            </a:r>
            <a:endParaRPr lang="en-IN" sz="2400" b="1" dirty="0">
              <a:solidFill>
                <a:schemeClr val="accent2">
                  <a:lumMod val="50000"/>
                </a:schemeClr>
              </a:solidFill>
              <a:latin typeface="Monotype Corsiva" pitchFamily="66" charset="0"/>
            </a:endParaRPr>
          </a:p>
        </p:txBody>
      </p:sp>
      <p:sp>
        <p:nvSpPr>
          <p:cNvPr id="12" name="Rectangle 11"/>
          <p:cNvSpPr/>
          <p:nvPr/>
        </p:nvSpPr>
        <p:spPr>
          <a:xfrm>
            <a:off x="5929322" y="5715016"/>
            <a:ext cx="2643206" cy="42862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dirty="0" smtClean="0">
                <a:latin typeface="Elephant" pitchFamily="18" charset="0"/>
              </a:rPr>
              <a:t>Mentor:</a:t>
            </a:r>
          </a:p>
          <a:p>
            <a:pPr algn="ctr"/>
            <a:endParaRPr lang="en-US" dirty="0">
              <a:latin typeface="Elephant" pitchFamily="18" charset="0"/>
            </a:endParaRPr>
          </a:p>
        </p:txBody>
      </p:sp>
      <p:sp>
        <p:nvSpPr>
          <p:cNvPr id="13" name="Rectangle 12"/>
          <p:cNvSpPr/>
          <p:nvPr/>
        </p:nvSpPr>
        <p:spPr>
          <a:xfrm>
            <a:off x="6143636" y="6000768"/>
            <a:ext cx="2214578" cy="50006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1400" dirty="0" smtClean="0">
                <a:latin typeface="Elephant" pitchFamily="18" charset="0"/>
              </a:rPr>
              <a:t>K. </a:t>
            </a:r>
            <a:r>
              <a:rPr lang="en-IN" sz="1400" dirty="0" err="1" smtClean="0">
                <a:latin typeface="Elephant" pitchFamily="18" charset="0"/>
              </a:rPr>
              <a:t>Maruthamuthu</a:t>
            </a:r>
            <a:endParaRPr lang="en-US" sz="1400" dirty="0">
              <a:latin typeface="Elephant"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STORY </a:t>
            </a:r>
            <a:endParaRPr lang="en-US" dirty="0"/>
          </a:p>
        </p:txBody>
      </p:sp>
      <p:pic>
        <p:nvPicPr>
          <p:cNvPr id="60418" name="Picture 2"/>
          <p:cNvPicPr>
            <a:picLocks noChangeAspect="1" noChangeArrowheads="1"/>
          </p:cNvPicPr>
          <p:nvPr/>
        </p:nvPicPr>
        <p:blipFill>
          <a:blip r:embed="rId2" cstate="print"/>
          <a:srcRect/>
          <a:stretch>
            <a:fillRect/>
          </a:stretch>
        </p:blipFill>
        <p:spPr bwMode="auto">
          <a:xfrm>
            <a:off x="323528" y="1745432"/>
            <a:ext cx="8362950" cy="51125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1442" name="Picture 2"/>
          <p:cNvPicPr>
            <a:picLocks noChangeAspect="1" noChangeArrowheads="1"/>
          </p:cNvPicPr>
          <p:nvPr/>
        </p:nvPicPr>
        <p:blipFill>
          <a:blip r:embed="rId2" cstate="print"/>
          <a:srcRect/>
          <a:stretch>
            <a:fillRect/>
          </a:stretch>
        </p:blipFill>
        <p:spPr bwMode="auto">
          <a:xfrm>
            <a:off x="38100" y="0"/>
            <a:ext cx="90678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2466" name="Picture 2"/>
          <p:cNvPicPr>
            <a:picLocks noChangeAspect="1" noChangeArrowheads="1"/>
          </p:cNvPicPr>
          <p:nvPr/>
        </p:nvPicPr>
        <p:blipFill>
          <a:blip r:embed="rId2" cstate="print"/>
          <a:srcRect/>
          <a:stretch>
            <a:fillRect/>
          </a:stretch>
        </p:blipFill>
        <p:spPr bwMode="auto">
          <a:xfrm>
            <a:off x="0" y="0"/>
            <a:ext cx="8829675" cy="60864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3490" name="Picture 2"/>
          <p:cNvPicPr>
            <a:picLocks noChangeAspect="1" noChangeArrowheads="1"/>
          </p:cNvPicPr>
          <p:nvPr/>
        </p:nvPicPr>
        <p:blipFill>
          <a:blip r:embed="rId2" cstate="print"/>
          <a:srcRect/>
          <a:stretch>
            <a:fillRect/>
          </a:stretch>
        </p:blipFill>
        <p:spPr bwMode="auto">
          <a:xfrm>
            <a:off x="219075" y="1"/>
            <a:ext cx="8705850" cy="6053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4514" name="Picture 2"/>
          <p:cNvPicPr>
            <a:picLocks noChangeAspect="1" noChangeArrowheads="1"/>
          </p:cNvPicPr>
          <p:nvPr/>
        </p:nvPicPr>
        <p:blipFill>
          <a:blip r:embed="rId2" cstate="print"/>
          <a:srcRect/>
          <a:stretch>
            <a:fillRect/>
          </a:stretch>
        </p:blipFill>
        <p:spPr bwMode="auto">
          <a:xfrm>
            <a:off x="500063" y="332656"/>
            <a:ext cx="8143875" cy="58326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4122"/>
          </a:xfrm>
        </p:spPr>
        <p:txBody>
          <a:bodyPr/>
          <a:lstStyle/>
          <a:p>
            <a:endParaRPr lang="en-US" dirty="0"/>
          </a:p>
        </p:txBody>
      </p:sp>
      <p:pic>
        <p:nvPicPr>
          <p:cNvPr id="65538" name="Picture 2"/>
          <p:cNvPicPr>
            <a:picLocks noChangeAspect="1" noChangeArrowheads="1"/>
          </p:cNvPicPr>
          <p:nvPr/>
        </p:nvPicPr>
        <p:blipFill>
          <a:blip r:embed="rId2" cstate="print"/>
          <a:srcRect/>
          <a:stretch>
            <a:fillRect/>
          </a:stretch>
        </p:blipFill>
        <p:spPr bwMode="auto">
          <a:xfrm>
            <a:off x="504825" y="548680"/>
            <a:ext cx="8134350" cy="5724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6562" name="Picture 2"/>
          <p:cNvPicPr>
            <a:picLocks noChangeAspect="1" noChangeArrowheads="1"/>
          </p:cNvPicPr>
          <p:nvPr/>
        </p:nvPicPr>
        <p:blipFill>
          <a:blip r:embed="rId2" cstate="print"/>
          <a:srcRect/>
          <a:stretch>
            <a:fillRect/>
          </a:stretch>
        </p:blipFill>
        <p:spPr bwMode="auto">
          <a:xfrm>
            <a:off x="395536" y="-27384"/>
            <a:ext cx="8352928" cy="69133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7586" name="Picture 2"/>
          <p:cNvPicPr>
            <a:picLocks noChangeAspect="1" noChangeArrowheads="1"/>
          </p:cNvPicPr>
          <p:nvPr/>
        </p:nvPicPr>
        <p:blipFill>
          <a:blip r:embed="rId2" cstate="print"/>
          <a:srcRect/>
          <a:stretch>
            <a:fillRect/>
          </a:stretch>
        </p:blipFill>
        <p:spPr bwMode="auto">
          <a:xfrm>
            <a:off x="490538" y="288032"/>
            <a:ext cx="8162925" cy="65253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Tableau </a:t>
            </a:r>
            <a:r>
              <a:rPr lang="en-IN" dirty="0"/>
              <a:t>p</a:t>
            </a:r>
            <a:r>
              <a:rPr lang="en-IN" dirty="0" smtClean="0"/>
              <a:t>ublic link</a:t>
            </a:r>
            <a:endParaRPr lang="en-US" dirty="0"/>
          </a:p>
        </p:txBody>
      </p:sp>
      <p:sp>
        <p:nvSpPr>
          <p:cNvPr id="3" name="Rectangle 2"/>
          <p:cNvSpPr/>
          <p:nvPr/>
        </p:nvSpPr>
        <p:spPr>
          <a:xfrm>
            <a:off x="428596" y="1868631"/>
            <a:ext cx="8286808" cy="1200329"/>
          </a:xfrm>
          <a:prstGeom prst="rect">
            <a:avLst/>
          </a:prstGeom>
        </p:spPr>
        <p:txBody>
          <a:bodyPr wrap="square">
            <a:spAutoFit/>
          </a:bodyPr>
          <a:lstStyle/>
          <a:p>
            <a:pPr>
              <a:buFont typeface="Wingdings" pitchFamily="2" charset="2"/>
              <a:buChar char="Ø"/>
            </a:pPr>
            <a:r>
              <a:rPr lang="en-US" dirty="0" smtClean="0">
                <a:hlinkClick r:id="rId2"/>
              </a:rPr>
              <a:t>https://public.tableau.com/app/profile/metha.prabha.r/viz/IndiasagriculturalcropproductionStory-2/indianagridashboard1?publish=yes</a:t>
            </a:r>
            <a:endParaRPr lang="en-US" dirty="0" smtClean="0"/>
          </a:p>
          <a:p>
            <a:endParaRPr lang="en-US" dirty="0" smtClean="0"/>
          </a:p>
          <a:p>
            <a:pPr>
              <a:buFont typeface="Wingdings" pitchFamily="2" charset="2"/>
              <a:buChar char="Ø"/>
            </a:pPr>
            <a:endParaRPr lang="en-US" dirty="0"/>
          </a:p>
        </p:txBody>
      </p:sp>
      <p:sp>
        <p:nvSpPr>
          <p:cNvPr id="5" name="Rectangle 4"/>
          <p:cNvSpPr/>
          <p:nvPr/>
        </p:nvSpPr>
        <p:spPr>
          <a:xfrm>
            <a:off x="428596" y="2582902"/>
            <a:ext cx="8143932" cy="2862322"/>
          </a:xfrm>
          <a:prstGeom prst="rect">
            <a:avLst/>
          </a:prstGeom>
        </p:spPr>
        <p:txBody>
          <a:bodyPr wrap="square">
            <a:spAutoFit/>
          </a:bodyPr>
          <a:lstStyle/>
          <a:p>
            <a:pPr>
              <a:buFont typeface="Wingdings" pitchFamily="2" charset="2"/>
              <a:buChar char="Ø"/>
            </a:pPr>
            <a:r>
              <a:rPr lang="en-US" dirty="0" smtClean="0">
                <a:hlinkClick r:id="rId3"/>
              </a:rPr>
              <a:t>https://public.tableau.com/app/profile/metha.prabha.r/viz/IndiasagriculturalcropproductionStory-2/indianagridashboard2?publish=yes</a:t>
            </a:r>
            <a:endParaRPr lang="en-US" dirty="0" smtClean="0"/>
          </a:p>
          <a:p>
            <a:pPr>
              <a:buFont typeface="Wingdings" pitchFamily="2" charset="2"/>
              <a:buChar char="Ø"/>
            </a:pPr>
            <a:r>
              <a:rPr lang="en-US" dirty="0" smtClean="0">
                <a:hlinkClick r:id="rId4"/>
              </a:rPr>
              <a:t>https://public.tableau.com/app/profile/metha.prabha.r/viz/Indiasagriculturalcropproductiondashboard3_16965896621690/indianagridashboard3?publish=yes</a:t>
            </a:r>
            <a:endParaRPr lang="en-US" dirty="0" smtClean="0"/>
          </a:p>
          <a:p>
            <a:pPr>
              <a:buFont typeface="Wingdings" pitchFamily="2" charset="2"/>
              <a:buChar char="Ø"/>
            </a:pPr>
            <a:r>
              <a:rPr lang="en-US" dirty="0" smtClean="0">
                <a:hlinkClick r:id="rId5"/>
              </a:rPr>
              <a:t>https://public.tableau.com/app/profile/metha.prabha.r/viz/Indiasagriculturalcropproductionstory1_16965897905000/indianagristory1?publish=yes</a:t>
            </a:r>
            <a:endParaRPr lang="en-US" dirty="0" smtClean="0"/>
          </a:p>
          <a:p>
            <a:pPr>
              <a:buFont typeface="Wingdings" pitchFamily="2" charset="2"/>
              <a:buChar char="Ø"/>
            </a:pPr>
            <a:r>
              <a:rPr lang="en-US" dirty="0" smtClean="0">
                <a:hlinkClick r:id="rId6"/>
              </a:rPr>
              <a:t>https://public.tableau.com/app/profile/metha.prabha.r/viz/Indiasagriculturalcropproductionstory2_16965899073940/indianagristory2?publish=yes</a:t>
            </a:r>
            <a:endParaRPr lang="en-US" dirty="0" smtClean="0"/>
          </a:p>
          <a:p>
            <a:pPr>
              <a:buFont typeface="Wingdings" pitchFamily="2" charset="2"/>
              <a:buChar char="Ø"/>
            </a:pPr>
            <a:endParaRPr lang="en-US" dirty="0" smtClean="0"/>
          </a:p>
          <a:p>
            <a:pPr>
              <a:buFont typeface="Wingdings" pitchFamily="2" charset="2"/>
              <a:buChar char="Ø"/>
            </a:pP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0" y="1142984"/>
            <a:ext cx="2786050" cy="2571767"/>
          </a:xfrm>
          <a:prstGeom prst="rect">
            <a:avLst/>
          </a:prstGeom>
          <a:noFill/>
          <a:ln w="9525">
            <a:noFill/>
            <a:miter lim="800000"/>
            <a:headEnd/>
            <a:tailEnd/>
          </a:ln>
          <a:effectLst/>
        </p:spPr>
      </p:pic>
      <p:pic>
        <p:nvPicPr>
          <p:cNvPr id="37891" name="Picture 3"/>
          <p:cNvPicPr>
            <a:picLocks noChangeAspect="1" noChangeArrowheads="1"/>
          </p:cNvPicPr>
          <p:nvPr/>
        </p:nvPicPr>
        <p:blipFill>
          <a:blip r:embed="rId3" cstate="print"/>
          <a:srcRect/>
          <a:stretch>
            <a:fillRect/>
          </a:stretch>
        </p:blipFill>
        <p:spPr bwMode="auto">
          <a:xfrm>
            <a:off x="2928926" y="1285860"/>
            <a:ext cx="3357586" cy="2400308"/>
          </a:xfrm>
          <a:prstGeom prst="rect">
            <a:avLst/>
          </a:prstGeom>
          <a:noFill/>
          <a:ln w="9525">
            <a:noFill/>
            <a:miter lim="800000"/>
            <a:headEnd/>
            <a:tailEnd/>
          </a:ln>
          <a:effectLst/>
        </p:spPr>
      </p:pic>
      <p:pic>
        <p:nvPicPr>
          <p:cNvPr id="37892" name="Picture 4"/>
          <p:cNvPicPr>
            <a:picLocks noChangeAspect="1" noChangeArrowheads="1"/>
          </p:cNvPicPr>
          <p:nvPr/>
        </p:nvPicPr>
        <p:blipFill>
          <a:blip r:embed="rId4" cstate="print"/>
          <a:srcRect/>
          <a:stretch>
            <a:fillRect/>
          </a:stretch>
        </p:blipFill>
        <p:spPr bwMode="auto">
          <a:xfrm>
            <a:off x="6286512" y="1357298"/>
            <a:ext cx="2857488" cy="2143140"/>
          </a:xfrm>
          <a:prstGeom prst="rect">
            <a:avLst/>
          </a:prstGeom>
          <a:noFill/>
          <a:ln w="9525">
            <a:noFill/>
            <a:miter lim="800000"/>
            <a:headEnd/>
            <a:tailEnd/>
          </a:ln>
          <a:effectLst/>
        </p:spPr>
      </p:pic>
      <p:pic>
        <p:nvPicPr>
          <p:cNvPr id="37893" name="Picture 5"/>
          <p:cNvPicPr>
            <a:picLocks noChangeAspect="1" noChangeArrowheads="1"/>
          </p:cNvPicPr>
          <p:nvPr/>
        </p:nvPicPr>
        <p:blipFill>
          <a:blip r:embed="rId5" cstate="print"/>
          <a:srcRect/>
          <a:stretch>
            <a:fillRect/>
          </a:stretch>
        </p:blipFill>
        <p:spPr bwMode="auto">
          <a:xfrm>
            <a:off x="357158" y="3929066"/>
            <a:ext cx="2009775" cy="2466975"/>
          </a:xfrm>
          <a:prstGeom prst="rect">
            <a:avLst/>
          </a:prstGeom>
          <a:noFill/>
          <a:ln w="9525">
            <a:noFill/>
            <a:miter lim="800000"/>
            <a:headEnd/>
            <a:tailEnd/>
          </a:ln>
          <a:effectLst/>
        </p:spPr>
      </p:pic>
      <p:pic>
        <p:nvPicPr>
          <p:cNvPr id="37894" name="Picture 6"/>
          <p:cNvPicPr>
            <a:picLocks noChangeAspect="1" noChangeArrowheads="1"/>
          </p:cNvPicPr>
          <p:nvPr/>
        </p:nvPicPr>
        <p:blipFill>
          <a:blip r:embed="rId6" cstate="print"/>
          <a:srcRect/>
          <a:stretch>
            <a:fillRect/>
          </a:stretch>
        </p:blipFill>
        <p:spPr bwMode="auto">
          <a:xfrm>
            <a:off x="2643174" y="4000504"/>
            <a:ext cx="2071702" cy="2438400"/>
          </a:xfrm>
          <a:prstGeom prst="rect">
            <a:avLst/>
          </a:prstGeom>
          <a:noFill/>
          <a:ln w="9525">
            <a:noFill/>
            <a:miter lim="800000"/>
            <a:headEnd/>
            <a:tailEnd/>
          </a:ln>
          <a:effectLst/>
        </p:spPr>
      </p:pic>
      <p:pic>
        <p:nvPicPr>
          <p:cNvPr id="37895" name="Picture 7"/>
          <p:cNvPicPr>
            <a:picLocks noChangeAspect="1" noChangeArrowheads="1"/>
          </p:cNvPicPr>
          <p:nvPr/>
        </p:nvPicPr>
        <p:blipFill>
          <a:blip r:embed="rId7" cstate="print"/>
          <a:srcRect/>
          <a:stretch>
            <a:fillRect/>
          </a:stretch>
        </p:blipFill>
        <p:spPr bwMode="auto">
          <a:xfrm>
            <a:off x="4857752" y="4000504"/>
            <a:ext cx="1857388" cy="2500330"/>
          </a:xfrm>
          <a:prstGeom prst="rect">
            <a:avLst/>
          </a:prstGeom>
          <a:noFill/>
          <a:ln w="9525">
            <a:noFill/>
            <a:miter lim="800000"/>
            <a:headEnd/>
            <a:tailEnd/>
          </a:ln>
          <a:effectLst/>
        </p:spPr>
      </p:pic>
      <p:pic>
        <p:nvPicPr>
          <p:cNvPr id="37896" name="Picture 8"/>
          <p:cNvPicPr>
            <a:picLocks noChangeAspect="1" noChangeArrowheads="1"/>
          </p:cNvPicPr>
          <p:nvPr/>
        </p:nvPicPr>
        <p:blipFill>
          <a:blip r:embed="rId8" cstate="print"/>
          <a:srcRect/>
          <a:stretch>
            <a:fillRect/>
          </a:stretch>
        </p:blipFill>
        <p:spPr bwMode="auto">
          <a:xfrm>
            <a:off x="6715140" y="3929066"/>
            <a:ext cx="2214546" cy="2624129"/>
          </a:xfrm>
          <a:prstGeom prst="rect">
            <a:avLst/>
          </a:prstGeom>
          <a:noFill/>
          <a:ln w="9525">
            <a:noFill/>
            <a:miter lim="800000"/>
            <a:headEnd/>
            <a:tailEnd/>
          </a:ln>
          <a:effectLst/>
        </p:spPr>
      </p:pic>
      <p:sp>
        <p:nvSpPr>
          <p:cNvPr id="9" name="Rectangle 8"/>
          <p:cNvSpPr/>
          <p:nvPr/>
        </p:nvSpPr>
        <p:spPr>
          <a:xfrm>
            <a:off x="428596" y="357166"/>
            <a:ext cx="8286808" cy="64294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2400" dirty="0" smtClean="0"/>
              <a:t>SHREENSHOTS OF DASHBOARD AND STORY</a:t>
            </a:r>
            <a:endParaRPr lang="en-US" sz="24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IN" sz="2400" dirty="0" smtClean="0">
                <a:latin typeface="Baskerville Old Face" pitchFamily="18" charset="0"/>
              </a:rPr>
              <a:t>INTRODUCTION OF  TABLEAU</a:t>
            </a:r>
            <a:endParaRPr lang="en-US" sz="2400" dirty="0">
              <a:latin typeface="Baskerville Old Face" pitchFamily="18" charset="0"/>
            </a:endParaRPr>
          </a:p>
        </p:txBody>
      </p:sp>
      <p:sp>
        <p:nvSpPr>
          <p:cNvPr id="4" name="Content Placeholder 3"/>
          <p:cNvSpPr>
            <a:spLocks noGrp="1"/>
          </p:cNvSpPr>
          <p:nvPr>
            <p:ph idx="1"/>
          </p:nvPr>
        </p:nvSpPr>
        <p:spPr>
          <a:xfrm>
            <a:off x="571472" y="2143397"/>
            <a:ext cx="8229600" cy="4525963"/>
          </a:xfrm>
        </p:spPr>
        <p:txBody>
          <a:bodyPr>
            <a:normAutofit/>
          </a:bodyPr>
          <a:lstStyle/>
          <a:p>
            <a:pPr>
              <a:buFont typeface="Wingdings" pitchFamily="2" charset="2"/>
              <a:buChar char="Ø"/>
            </a:pPr>
            <a:r>
              <a:rPr lang="en-IN" sz="2000" dirty="0" smtClean="0">
                <a:latin typeface="Elephant" pitchFamily="18" charset="0"/>
              </a:rPr>
              <a:t>Tableau Desktop is a “ Data visualization “ application  to facilitate you to examine virtually and kind of structure data and generate highly interactive,  beautiful graphs, dashboards, and reports within minutes.</a:t>
            </a:r>
          </a:p>
          <a:p>
            <a:pPr>
              <a:buFont typeface="Wingdings" pitchFamily="2" charset="2"/>
              <a:buChar char="Ø"/>
            </a:pPr>
            <a:r>
              <a:rPr lang="en-IN" sz="2000" dirty="0" smtClean="0">
                <a:latin typeface="Elephant" pitchFamily="18" charset="0"/>
              </a:rPr>
              <a:t>Once a quick installation, you can tie to virtually any data source from spreadsheets to  data warehouses and display information in several graphic perspectives.</a:t>
            </a:r>
          </a:p>
          <a:p>
            <a:pPr>
              <a:buFont typeface="Wingdings" pitchFamily="2" charset="2"/>
              <a:buChar char="Ø"/>
            </a:pPr>
            <a:r>
              <a:rPr lang="en-IN" sz="2000" dirty="0" smtClean="0">
                <a:latin typeface="Elephant" pitchFamily="18" charset="0"/>
              </a:rPr>
              <a:t>Designed to be easy  to utilize, you’ll be working more rapidly than ever before.</a:t>
            </a:r>
            <a:endParaRPr lang="en-US" sz="2000" dirty="0">
              <a:latin typeface="Elephant"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spc="50" dirty="0" smtClean="0">
                <a:ln w="12700" cmpd="sng">
                  <a:solidFill>
                    <a:schemeClr val="accent6">
                      <a:satMod val="120000"/>
                      <a:shade val="80000"/>
                    </a:schemeClr>
                  </a:solidFill>
                  <a:prstDash val="solid"/>
                </a:ln>
                <a:solidFill>
                  <a:schemeClr val="accent6">
                    <a:tint val="1000"/>
                  </a:schemeClr>
                </a:solidFill>
                <a:effectLst>
                  <a:glow rad="53100">
                    <a:schemeClr val="accent6">
                      <a:satMod val="180000"/>
                      <a:alpha val="30000"/>
                    </a:schemeClr>
                  </a:glow>
                </a:effectLst>
                <a:latin typeface="Baskerville Old Face" pitchFamily="18" charset="0"/>
              </a:rPr>
              <a:t>CONCLUSION</a:t>
            </a:r>
            <a:endParaRPr lang="en-US" dirty="0">
              <a:latin typeface="Baskerville Old Face" pitchFamily="18" charset="0"/>
            </a:endParaRPr>
          </a:p>
        </p:txBody>
      </p:sp>
      <p:sp>
        <p:nvSpPr>
          <p:cNvPr id="3" name="Content Placeholder 2"/>
          <p:cNvSpPr>
            <a:spLocks noGrp="1"/>
          </p:cNvSpPr>
          <p:nvPr>
            <p:ph idx="1"/>
          </p:nvPr>
        </p:nvSpPr>
        <p:spPr/>
        <p:txBody>
          <a:bodyPr/>
          <a:lstStyle/>
          <a:p>
            <a:r>
              <a:rPr lang="en-IN" dirty="0" smtClean="0">
                <a:latin typeface="Baskerville Old Face" pitchFamily="18" charset="0"/>
              </a:rPr>
              <a:t>Tableau is an excellent program to simplify all your data visualization activities and provide better and more accurate analysis if you’ve even tried data visualisation and found it tough to grasp or too complex.</a:t>
            </a:r>
            <a:endParaRPr lang="en-US" dirty="0">
              <a:latin typeface="Baskerville Old Face" pitchFamily="18" charset="0"/>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1604" y="1785926"/>
            <a:ext cx="6215106" cy="400052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IN" sz="3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THANKYOU</a:t>
            </a:r>
            <a:endParaRPr lang="en-US"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descr="blob:https://web.whatsapp.com/cce33a6a-efe4-4d60-97bf-783db33ef87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48" name="AutoShape 4" descr="blob:https://web.whatsapp.com/cce33a6a-efe4-4d60-97bf-783db33ef87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0" name="AutoShape 6" descr="blob:https://web.whatsapp.com/cce33a6a-efe4-4d60-97bf-783db33ef87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2" name="AutoShape 8" descr="blob:https://web.whatsapp.com/cce33a6a-efe4-4d60-97bf-783db33ef87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6154" name="AutoShape 10" descr="blob:https://web.whatsapp.com/cce33a6a-efe4-4d60-97bf-783db33ef874"/>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Title 6"/>
          <p:cNvSpPr>
            <a:spLocks noGrp="1"/>
          </p:cNvSpPr>
          <p:nvPr>
            <p:ph type="title"/>
          </p:nvPr>
        </p:nvSpPr>
        <p:spPr/>
        <p:txBody>
          <a:bodyPr/>
          <a:lstStyle/>
          <a:p>
            <a:endParaRPr lang="en-US"/>
          </a:p>
        </p:txBody>
      </p:sp>
      <p:pic>
        <p:nvPicPr>
          <p:cNvPr id="9" name="Content Placeholder 8" descr="new tableau.jpg"/>
          <p:cNvPicPr>
            <a:picLocks noGrp="1" noChangeAspect="1"/>
          </p:cNvPicPr>
          <p:nvPr>
            <p:ph idx="1"/>
          </p:nvPr>
        </p:nvPicPr>
        <p:blipFill>
          <a:blip r:embed="rId2" cstate="print"/>
          <a:stretch>
            <a:fillRect/>
          </a:stretch>
        </p:blipFill>
        <p:spPr>
          <a:xfrm>
            <a:off x="428596" y="692696"/>
            <a:ext cx="8286808" cy="5840435"/>
          </a:xfr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7158" y="428604"/>
            <a:ext cx="8501122" cy="9286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sz="3200" dirty="0" smtClean="0">
                <a:latin typeface="Baskerville Old Face" pitchFamily="18" charset="0"/>
              </a:rPr>
              <a:t>EMPTHY MAP</a:t>
            </a:r>
            <a:endParaRPr lang="en-US" sz="3200" dirty="0">
              <a:latin typeface="Baskerville Old Face" pitchFamily="18" charset="0"/>
            </a:endParaRPr>
          </a:p>
        </p:txBody>
      </p:sp>
      <p:pic>
        <p:nvPicPr>
          <p:cNvPr id="25602" name="Picture 2"/>
          <p:cNvPicPr>
            <a:picLocks noChangeAspect="1" noChangeArrowheads="1"/>
          </p:cNvPicPr>
          <p:nvPr/>
        </p:nvPicPr>
        <p:blipFill>
          <a:blip r:embed="rId2" cstate="print"/>
          <a:srcRect/>
          <a:stretch>
            <a:fillRect/>
          </a:stretch>
        </p:blipFill>
        <p:spPr bwMode="auto">
          <a:xfrm>
            <a:off x="1619250" y="1500174"/>
            <a:ext cx="5905500" cy="4976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0" y="1714488"/>
            <a:ext cx="9144000" cy="5143512"/>
          </a:xfrm>
          <a:prstGeom prst="rect">
            <a:avLst/>
          </a:prstGeom>
          <a:noFill/>
          <a:ln w="9525">
            <a:noFill/>
            <a:miter lim="800000"/>
            <a:headEnd/>
            <a:tailEnd/>
          </a:ln>
          <a:effectLst/>
        </p:spPr>
      </p:pic>
      <p:sp>
        <p:nvSpPr>
          <p:cNvPr id="3" name="Rectangle 2"/>
          <p:cNvSpPr/>
          <p:nvPr/>
        </p:nvSpPr>
        <p:spPr>
          <a:xfrm>
            <a:off x="0" y="214290"/>
            <a:ext cx="9144000" cy="121444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IN" sz="3600" dirty="0" smtClean="0">
                <a:latin typeface="Baskerville Old Face" pitchFamily="18" charset="0"/>
              </a:rPr>
              <a:t>BRAINSTROMING MAP</a:t>
            </a:r>
            <a:endParaRPr lang="en-US" sz="3600" dirty="0">
              <a:latin typeface="Baskerville Old Face"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400" dirty="0" smtClean="0">
                <a:latin typeface="Baskerville Old Face" pitchFamily="18" charset="0"/>
              </a:rPr>
              <a:t>Indian agriculture crop production dashboard 1</a:t>
            </a:r>
            <a:endParaRPr lang="en-US" sz="2000" dirty="0">
              <a:latin typeface="Baskerville Old Face" pitchFamily="18" charset="0"/>
            </a:endParaRPr>
          </a:p>
        </p:txBody>
      </p:sp>
      <p:sp>
        <p:nvSpPr>
          <p:cNvPr id="3" name="Content Placeholder 2"/>
          <p:cNvSpPr>
            <a:spLocks noGrp="1"/>
          </p:cNvSpPr>
          <p:nvPr>
            <p:ph idx="1"/>
          </p:nvPr>
        </p:nvSpPr>
        <p:spPr/>
        <p:txBody>
          <a:bodyPr/>
          <a:lstStyle/>
          <a:p>
            <a:endParaRPr lang="en-US"/>
          </a:p>
        </p:txBody>
      </p:sp>
      <p:pic>
        <p:nvPicPr>
          <p:cNvPr id="27650" name="Picture 2"/>
          <p:cNvPicPr>
            <a:picLocks noChangeAspect="1" noChangeArrowheads="1"/>
          </p:cNvPicPr>
          <p:nvPr/>
        </p:nvPicPr>
        <p:blipFill>
          <a:blip r:embed="rId2" cstate="print"/>
          <a:srcRect/>
          <a:stretch>
            <a:fillRect/>
          </a:stretch>
        </p:blipFill>
        <p:spPr bwMode="auto">
          <a:xfrm>
            <a:off x="0" y="1500174"/>
            <a:ext cx="9144000" cy="5357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Baskerville Old Face" pitchFamily="18" charset="0"/>
              </a:rPr>
              <a:t>Indian agriculture crop production dashboard 2</a:t>
            </a:r>
            <a:endParaRPr lang="en-US" sz="3600" dirty="0"/>
          </a:p>
        </p:txBody>
      </p:sp>
      <p:sp>
        <p:nvSpPr>
          <p:cNvPr id="3" name="Content Placeholder 2"/>
          <p:cNvSpPr>
            <a:spLocks noGrp="1"/>
          </p:cNvSpPr>
          <p:nvPr>
            <p:ph idx="1"/>
          </p:nvPr>
        </p:nvSpPr>
        <p:spPr/>
        <p:txBody>
          <a:bodyPr/>
          <a:lstStyle/>
          <a:p>
            <a:endParaRPr lang="en-US" dirty="0"/>
          </a:p>
        </p:txBody>
      </p:sp>
      <p:pic>
        <p:nvPicPr>
          <p:cNvPr id="28674" name="Picture 2"/>
          <p:cNvPicPr>
            <a:picLocks noChangeAspect="1" noChangeArrowheads="1"/>
          </p:cNvPicPr>
          <p:nvPr/>
        </p:nvPicPr>
        <p:blipFill>
          <a:blip r:embed="rId2" cstate="print"/>
          <a:srcRect/>
          <a:stretch>
            <a:fillRect/>
          </a:stretch>
        </p:blipFill>
        <p:spPr bwMode="auto">
          <a:xfrm>
            <a:off x="0" y="1357298"/>
            <a:ext cx="9144000" cy="550070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3200" dirty="0" smtClean="0">
                <a:latin typeface="Baskerville Old Face" pitchFamily="18" charset="0"/>
              </a:rPr>
              <a:t>Indian agriculture crop production dashboard 3</a:t>
            </a:r>
            <a:endParaRPr lang="en-US" dirty="0"/>
          </a:p>
        </p:txBody>
      </p:sp>
      <p:sp>
        <p:nvSpPr>
          <p:cNvPr id="3" name="Content Placeholder 2"/>
          <p:cNvSpPr>
            <a:spLocks noGrp="1"/>
          </p:cNvSpPr>
          <p:nvPr>
            <p:ph idx="1"/>
          </p:nvPr>
        </p:nvSpPr>
        <p:spPr/>
        <p:txBody>
          <a:bodyPr/>
          <a:lstStyle/>
          <a:p>
            <a:endParaRPr lang="en-US"/>
          </a:p>
        </p:txBody>
      </p:sp>
      <p:pic>
        <p:nvPicPr>
          <p:cNvPr id="29698" name="Picture 2"/>
          <p:cNvPicPr>
            <a:picLocks noChangeAspect="1" noChangeArrowheads="1"/>
          </p:cNvPicPr>
          <p:nvPr/>
        </p:nvPicPr>
        <p:blipFill>
          <a:blip r:embed="rId2" cstate="print"/>
          <a:srcRect/>
          <a:stretch>
            <a:fillRect/>
          </a:stretch>
        </p:blipFill>
        <p:spPr bwMode="auto">
          <a:xfrm>
            <a:off x="0" y="1500174"/>
            <a:ext cx="9144000" cy="5357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smtClean="0">
                <a:latin typeface="Baskerville Old Face" pitchFamily="18" charset="0"/>
              </a:rPr>
              <a:t>DATA SET</a:t>
            </a:r>
            <a:endParaRPr lang="en-US" sz="3200" dirty="0">
              <a:latin typeface="Baskerville Old Face" pitchFamily="18" charset="0"/>
            </a:endParaRPr>
          </a:p>
        </p:txBody>
      </p:sp>
      <p:graphicFrame>
        <p:nvGraphicFramePr>
          <p:cNvPr id="38914" name="Object 2"/>
          <p:cNvGraphicFramePr>
            <a:graphicFrameLocks noChangeAspect="1"/>
          </p:cNvGraphicFramePr>
          <p:nvPr/>
        </p:nvGraphicFramePr>
        <p:xfrm>
          <a:off x="323528" y="1744050"/>
          <a:ext cx="8424936" cy="4684224"/>
        </p:xfrm>
        <a:graphic>
          <a:graphicData uri="http://schemas.openxmlformats.org/presentationml/2006/ole">
            <p:oleObj spid="_x0000_s38914" name="Macro-Enabled Worksheet" showAsIcon="1" r:id="rId3" imgW="914400" imgH="771480" progId="Excel.SheetMacroEnabled.12">
              <p:embed/>
            </p:oleObj>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1321</TotalTime>
  <Words>207</Words>
  <Application>Microsoft Office PowerPoint</Application>
  <PresentationFormat>On-screen Show (4:3)</PresentationFormat>
  <Paragraphs>32</Paragraphs>
  <Slides>21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21</vt:i4>
      </vt:variant>
    </vt:vector>
  </HeadingPairs>
  <TitlesOfParts>
    <vt:vector size="23" baseType="lpstr">
      <vt:lpstr>Flow</vt:lpstr>
      <vt:lpstr>Macro-Enabled Worksheet</vt:lpstr>
      <vt:lpstr>         ARULMIGU PALANIANDAVAR  COLLEGE OF   ARTS AND CULTURE</vt:lpstr>
      <vt:lpstr>INTRODUCTION OF  TABLEAU</vt:lpstr>
      <vt:lpstr>Slide 3</vt:lpstr>
      <vt:lpstr>Slide 4</vt:lpstr>
      <vt:lpstr>Slide 5</vt:lpstr>
      <vt:lpstr>Indian agriculture crop production dashboard 1</vt:lpstr>
      <vt:lpstr>Indian agriculture crop production dashboard 2</vt:lpstr>
      <vt:lpstr>Indian agriculture crop production dashboard 3</vt:lpstr>
      <vt:lpstr>DATA SET</vt:lpstr>
      <vt:lpstr>STORY </vt:lpstr>
      <vt:lpstr>Slide 11</vt:lpstr>
      <vt:lpstr>Slide 12</vt:lpstr>
      <vt:lpstr>Slide 13</vt:lpstr>
      <vt:lpstr>Slide 14</vt:lpstr>
      <vt:lpstr>Slide 15</vt:lpstr>
      <vt:lpstr>Slide 16</vt:lpstr>
      <vt:lpstr>Slide 17</vt:lpstr>
      <vt:lpstr>Tableau public link</vt:lpstr>
      <vt:lpstr>Slide 19</vt:lpstr>
      <vt:lpstr>CONCLUSION</vt:lpstr>
      <vt:lpstr>Slide 21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ARULMIGU PALANIANDAVAR COLLEGE OF  ARTS AND CULTURE</dc:title>
  <dc:creator>ELCOT</dc:creator>
  <cp:lastModifiedBy>GK</cp:lastModifiedBy>
  <cp:revision>52</cp:revision>
  <dcterms:created xsi:type="dcterms:W3CDTF">2023-10-06T11:34:43Z</dcterms:created>
  <dcterms:modified xsi:type="dcterms:W3CDTF">2023-10-09T11:37:29Z</dcterms:modified>
</cp:coreProperties>
</file>